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7" r:id="rId11"/>
    <p:sldId id="265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0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3C51D4-9A9C-43DA-9CE8-E0BDF29B504B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EF3ED-051D-45CA-B22F-3E32E9375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123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EEF3ED-051D-45CA-B22F-3E32E93751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39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EEF3ED-051D-45CA-B22F-3E32E93751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94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7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065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21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070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3488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6060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3006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4023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840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71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71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144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979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091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297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12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191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F341B75-AA1B-4AB0-8B55-FDD19F671278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CE0684F-A5FF-4A6C-B81A-20296532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394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4.jpe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B4060D9-352D-25BB-887D-DBB89B795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1808" y="993530"/>
            <a:ext cx="6711216" cy="1529537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300" dirty="0"/>
              <a:t>Deep Learning in Advanced Driver Assistance Systems(ADAS): Innovations, Challenges, and Future Pathways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0DDA5F-ED0D-BC9E-F083-EE6E4BDA1E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8915" y="5201463"/>
            <a:ext cx="5653065" cy="1388534"/>
          </a:xfrm>
        </p:spPr>
        <p:txBody>
          <a:bodyPr>
            <a:normAutofit fontScale="92500"/>
          </a:bodyPr>
          <a:lstStyle/>
          <a:p>
            <a:pPr algn="l"/>
            <a:r>
              <a:rPr lang="en-US" b="1" dirty="0"/>
              <a:t>Submitted by:</a:t>
            </a:r>
            <a:r>
              <a:rPr lang="en-US" dirty="0"/>
              <a:t> Prachi Agrawal</a:t>
            </a:r>
            <a:br>
              <a:rPr lang="en-US" dirty="0"/>
            </a:br>
            <a:r>
              <a:rPr lang="en-US" b="1" dirty="0"/>
              <a:t>KSU ID: </a:t>
            </a:r>
            <a:r>
              <a:rPr lang="en-US" dirty="0"/>
              <a:t>811363907</a:t>
            </a:r>
            <a:br>
              <a:rPr lang="en-US" dirty="0"/>
            </a:br>
            <a:r>
              <a:rPr lang="en-US" b="1" dirty="0"/>
              <a:t>Course: </a:t>
            </a:r>
            <a:r>
              <a:rPr lang="en-US" dirty="0"/>
              <a:t>Advanced Machine Learning (BA_64061_001)</a:t>
            </a:r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 </a:t>
            </a:r>
            <a:endParaRPr lang="en-US" dirty="0"/>
          </a:p>
        </p:txBody>
      </p:sp>
      <p:pic>
        <p:nvPicPr>
          <p:cNvPr id="23" name="Picture 22" descr="Long exposure of lights">
            <a:extLst>
              <a:ext uri="{FF2B5EF4-FFF2-40B4-BE49-F238E27FC236}">
                <a16:creationId xmlns:a16="http://schemas.microsoft.com/office/drawing/2014/main" id="{7236B35E-6AC8-F777-5A2D-B1DA3F4D22F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8987" r="7983" b="-1"/>
          <a:stretch/>
        </p:blipFill>
        <p:spPr>
          <a:xfrm>
            <a:off x="20" y="10"/>
            <a:ext cx="5448280" cy="6857990"/>
          </a:xfrm>
          <a:custGeom>
            <a:avLst/>
            <a:gdLst/>
            <a:ahLst/>
            <a:cxnLst/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 w="38100">
            <a:noFill/>
          </a:ln>
          <a:effectLst/>
        </p:spPr>
      </p:pic>
      <p:pic>
        <p:nvPicPr>
          <p:cNvPr id="41" name="Audio 40">
            <a:hlinkClick r:id="" action="ppaction://media"/>
            <a:extLst>
              <a:ext uri="{FF2B5EF4-FFF2-40B4-BE49-F238E27FC236}">
                <a16:creationId xmlns:a16="http://schemas.microsoft.com/office/drawing/2014/main" id="{2638CAF0-00F1-6228-6FDF-15A50023C2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2823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88"/>
    </mc:Choice>
    <mc:Fallback xmlns="">
      <p:transition spd="slow" advTm="203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lurred micro image of a street traffic">
            <a:extLst>
              <a:ext uri="{FF2B5EF4-FFF2-40B4-BE49-F238E27FC236}">
                <a16:creationId xmlns:a16="http://schemas.microsoft.com/office/drawing/2014/main" id="{FDF40AB0-B3B7-6F46-6283-0590A7D489E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7207" r="31215" b="-1"/>
          <a:stretch/>
        </p:blipFill>
        <p:spPr>
          <a:xfrm>
            <a:off x="6892924" y="10"/>
            <a:ext cx="5299077" cy="6857990"/>
          </a:xfrm>
          <a:custGeom>
            <a:avLst/>
            <a:gdLst/>
            <a:ahLst/>
            <a:cxnLst/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ED47B1-9540-5A11-87EB-28EAC57BA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Future Directions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F56B6-F20A-1C9E-3BF0-5A9CFA2D0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1700"/>
              <a:t>The Road Ahead for DL in ADAS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/>
              <a:t>End‑to‑End Architectures:</a:t>
            </a:r>
            <a:r>
              <a:rPr lang="en-US" sz="1700"/>
              <a:t> Unified perception to control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/>
              <a:t>V2X Connectivity:</a:t>
            </a:r>
            <a:r>
              <a:rPr lang="en-US" sz="1700"/>
              <a:t> Vehicle‑to‑everything communication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/>
              <a:t>Edge AI:</a:t>
            </a:r>
            <a:r>
              <a:rPr lang="en-US" sz="1700"/>
              <a:t> Real‑time, on‑vehicle intelligence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/>
              <a:t>Sustainable AI:</a:t>
            </a:r>
            <a:r>
              <a:rPr lang="en-US" sz="1700"/>
              <a:t> Energy‑efficient algorithms for EVs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/>
              <a:t>Ethical &amp; Regulatory Frameworks:</a:t>
            </a:r>
            <a:r>
              <a:rPr lang="en-US" sz="1700"/>
              <a:t> Standardization for safety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96A3FBF6-B4AB-ABED-B430-FD4207184E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28830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575"/>
    </mc:Choice>
    <mc:Fallback xmlns="">
      <p:transition spd="slow" advTm="19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138DC-3323-2DDB-BDBF-358D10B1C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364EA-3DDF-7D7E-9389-041BDBF29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/>
              <a:t>Key Takeaways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Deep learning is central to ADAS innovation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Cross‑industry applications demonstrate its versatility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Addressing limitations is paramount for safe deployment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1175023-4688-AFFF-B9BA-F654E5307F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335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32"/>
    </mc:Choice>
    <mc:Fallback xmlns="">
      <p:transition spd="slow" advTm="18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0" name="Group 3089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3098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99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00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01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02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03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3089" name="Rectangle 3088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91" name="Group 3090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3092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93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94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95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96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97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D158DC-C9E8-9816-C8B6-5E207ED9E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99" y="1380068"/>
            <a:ext cx="605472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/>
              <a:t>Thank You!</a:t>
            </a:r>
          </a:p>
        </p:txBody>
      </p:sp>
      <p:pic>
        <p:nvPicPr>
          <p:cNvPr id="3076" name="Picture 4" descr="Autonomous Vehicles: The Outlook for 2025">
            <a:extLst>
              <a:ext uri="{FF2B5EF4-FFF2-40B4-BE49-F238E27FC236}">
                <a16:creationId xmlns:a16="http://schemas.microsoft.com/office/drawing/2014/main" id="{C77536EF-F729-1D10-9FA2-E708C538B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88" t="229" r="20322" b="1"/>
          <a:stretch/>
        </p:blipFill>
        <p:spPr bwMode="auto">
          <a:xfrm>
            <a:off x="20" y="10"/>
            <a:ext cx="5448280" cy="6857990"/>
          </a:xfrm>
          <a:custGeom>
            <a:avLst/>
            <a:gdLst/>
            <a:ahLst/>
            <a:cxnLst/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C7BF7F6-C766-D50B-7F8B-5206E584F3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26513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54"/>
    </mc:Choice>
    <mc:Fallback xmlns="">
      <p:transition spd="slow" advTm="3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DF5EA-54E7-A36C-C403-6E7674DAF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Abstract &amp; Scope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CBB63-AB48-4F15-32FF-722E95821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Presentation Overview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Review of deep learning fundamentals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Evolution and applications in ADAS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Cross‑industry case studies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Key limitations &amp; research trends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Potential future developments</a:t>
            </a:r>
          </a:p>
          <a:p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290E2EC2-C18C-8E08-F3F5-B45C44141E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50909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408"/>
    </mc:Choice>
    <mc:Fallback xmlns="">
      <p:transition spd="slow" advTm="22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Generated Lights">
            <a:extLst>
              <a:ext uri="{FF2B5EF4-FFF2-40B4-BE49-F238E27FC236}">
                <a16:creationId xmlns:a16="http://schemas.microsoft.com/office/drawing/2014/main" id="{C59A1BB8-036B-471D-F341-63FFF85390E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136" r="26686"/>
          <a:stretch/>
        </p:blipFill>
        <p:spPr>
          <a:xfrm>
            <a:off x="6892924" y="10"/>
            <a:ext cx="5299077" cy="6857990"/>
          </a:xfrm>
          <a:custGeom>
            <a:avLst/>
            <a:gdLst/>
            <a:ahLst/>
            <a:cxnLst/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CD29160-DC84-4BE8-668D-CC6B797B7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b="1" dirty="0"/>
              <a:t>Introduction to Deep Learning</a:t>
            </a:r>
            <a:br>
              <a:rPr lang="en-US" b="1" dirty="0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7039D-5158-3E4F-A6CF-9E27A54BA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/>
              <a:t>What is Deep Learning?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/>
              <a:t>Inspired by the human brain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/>
              <a:t>Learns from large volumes of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/>
              <a:t>Powers vision, speech, and decisions</a:t>
            </a:r>
          </a:p>
          <a:p>
            <a:endParaRPr lang="en-US" sz="200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5CF21E8-F549-A2CC-7D3F-C3C8B8E6BB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4462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39"/>
    </mc:Choice>
    <mc:Fallback xmlns="">
      <p:transition spd="slow" advTm="18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DF8D5C46-63E5-40C5-A208-4B2189FA1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64" name="Freeform 6">
              <a:extLst>
                <a:ext uri="{FF2B5EF4-FFF2-40B4-BE49-F238E27FC236}">
                  <a16:creationId xmlns:a16="http://schemas.microsoft.com/office/drawing/2014/main" id="{4A42B4ED-376E-46C3-8BB2-EAFC660D1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9" name="Freeform 7">
              <a:extLst>
                <a:ext uri="{FF2B5EF4-FFF2-40B4-BE49-F238E27FC236}">
                  <a16:creationId xmlns:a16="http://schemas.microsoft.com/office/drawing/2014/main" id="{94E0795D-42C3-4DFD-AEB0-286A1CF14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5" name="Freeform 8">
              <a:extLst>
                <a:ext uri="{FF2B5EF4-FFF2-40B4-BE49-F238E27FC236}">
                  <a16:creationId xmlns:a16="http://schemas.microsoft.com/office/drawing/2014/main" id="{A2ACED1B-99D0-4C14-B63B-963889DCD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1" name="Freeform 9">
              <a:extLst>
                <a:ext uri="{FF2B5EF4-FFF2-40B4-BE49-F238E27FC236}">
                  <a16:creationId xmlns:a16="http://schemas.microsoft.com/office/drawing/2014/main" id="{5C5D324F-33A3-4C66-BFE5-1742CA4E59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2" name="Freeform 10">
              <a:extLst>
                <a:ext uri="{FF2B5EF4-FFF2-40B4-BE49-F238E27FC236}">
                  <a16:creationId xmlns:a16="http://schemas.microsoft.com/office/drawing/2014/main" id="{EC572FC8-A465-4BA3-BA4D-2EC538C04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3" name="Freeform 11">
              <a:extLst>
                <a:ext uri="{FF2B5EF4-FFF2-40B4-BE49-F238E27FC236}">
                  <a16:creationId xmlns:a16="http://schemas.microsoft.com/office/drawing/2014/main" id="{66CC2B15-8E3B-4CFF-99E4-5B4E4D8CF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FDDFAA-A2B8-9DBD-1903-83EE682BF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685800"/>
            <a:ext cx="4278928" cy="17525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/>
              <a:t>Overview of ADAS and Deep Learning</a:t>
            </a:r>
            <a:br>
              <a:rPr lang="en-US" sz="3700" b="1"/>
            </a:br>
            <a:endParaRPr lang="en-US" sz="3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CA4EB-E192-7766-DB69-8B6DA586C5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4278929" cy="31242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2000"/>
              <a:t>Advanced Driver Assistance Systems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/>
              <a:t>Sensor networks: cameras, radar, LiDAR, ultrasonic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/>
              <a:t>Real‑time data processing via deep learning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/>
              <a:t>Functions: lane centering, collision avoidance, adaptive cruise</a:t>
            </a:r>
          </a:p>
          <a:p>
            <a:pPr marL="0" indent="0">
              <a:lnSpc>
                <a:spcPct val="90000"/>
              </a:lnSpc>
              <a:buNone/>
            </a:pPr>
            <a:endParaRPr lang="en-US" sz="2000"/>
          </a:p>
        </p:txBody>
      </p:sp>
      <p:sp>
        <p:nvSpPr>
          <p:cNvPr id="1045" name="Rounded Rectangle 16">
            <a:extLst>
              <a:ext uri="{FF2B5EF4-FFF2-40B4-BE49-F238E27FC236}">
                <a16:creationId xmlns:a16="http://schemas.microsoft.com/office/drawing/2014/main" id="{63A60C88-7443-4827-9241-5019758CB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648931"/>
            <a:ext cx="540702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75A8664E-B8CC-ADCB-827E-E171164CC4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4"/>
          <a:stretch/>
        </p:blipFill>
        <p:spPr bwMode="auto">
          <a:xfrm>
            <a:off x="6434407" y="2154620"/>
            <a:ext cx="4744154" cy="247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E227792-C1EF-4E22-08C9-550F98685A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4111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51"/>
    </mc:Choice>
    <mc:Fallback xmlns="">
      <p:transition spd="slow" advTm="167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5" name="Group 2054">
            <a:extLst>
              <a:ext uri="{FF2B5EF4-FFF2-40B4-BE49-F238E27FC236}">
                <a16:creationId xmlns:a16="http://schemas.microsoft.com/office/drawing/2014/main" id="{DF8D5C46-63E5-40C5-A208-4B2189FA1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062" name="Freeform 6">
              <a:extLst>
                <a:ext uri="{FF2B5EF4-FFF2-40B4-BE49-F238E27FC236}">
                  <a16:creationId xmlns:a16="http://schemas.microsoft.com/office/drawing/2014/main" id="{4A42B4ED-376E-46C3-8BB2-EAFC660D1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57" name="Freeform 7">
              <a:extLst>
                <a:ext uri="{FF2B5EF4-FFF2-40B4-BE49-F238E27FC236}">
                  <a16:creationId xmlns:a16="http://schemas.microsoft.com/office/drawing/2014/main" id="{94E0795D-42C3-4DFD-AEB0-286A1CF14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58" name="Freeform 8">
              <a:extLst>
                <a:ext uri="{FF2B5EF4-FFF2-40B4-BE49-F238E27FC236}">
                  <a16:creationId xmlns:a16="http://schemas.microsoft.com/office/drawing/2014/main" id="{A2ACED1B-99D0-4C14-B63B-963889DCD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59" name="Freeform 9">
              <a:extLst>
                <a:ext uri="{FF2B5EF4-FFF2-40B4-BE49-F238E27FC236}">
                  <a16:creationId xmlns:a16="http://schemas.microsoft.com/office/drawing/2014/main" id="{5C5D324F-33A3-4C66-BFE5-1742CA4E59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0" name="Freeform 10">
              <a:extLst>
                <a:ext uri="{FF2B5EF4-FFF2-40B4-BE49-F238E27FC236}">
                  <a16:creationId xmlns:a16="http://schemas.microsoft.com/office/drawing/2014/main" id="{EC572FC8-A465-4BA3-BA4D-2EC538C04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1" name="Freeform 11">
              <a:extLst>
                <a:ext uri="{FF2B5EF4-FFF2-40B4-BE49-F238E27FC236}">
                  <a16:creationId xmlns:a16="http://schemas.microsoft.com/office/drawing/2014/main" id="{66CC2B15-8E3B-4CFF-99E4-5B4E4D8CF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A20214-895D-C03B-5124-76FF3BE00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685800"/>
            <a:ext cx="4278928" cy="17525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b="1"/>
              <a:t>Core DL Techniques in ADAS</a:t>
            </a:r>
          </a:p>
        </p:txBody>
      </p:sp>
      <p:sp>
        <p:nvSpPr>
          <p:cNvPr id="2064" name="Content Placeholder 2">
            <a:extLst>
              <a:ext uri="{FF2B5EF4-FFF2-40B4-BE49-F238E27FC236}">
                <a16:creationId xmlns:a16="http://schemas.microsoft.com/office/drawing/2014/main" id="{B7226313-EF46-22A8-8122-23128D584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4278929" cy="31242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1500"/>
              <a:t>Deep Learning Models in ADAS</a:t>
            </a:r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sz="1500"/>
              <a:t>Convolutional Neural Networks (CNNs): object, lane, pedestrian detection</a:t>
            </a:r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sz="1500"/>
              <a:t>Recurrent Neural Networks (RNNs/LSTM): traffic flow &amp; behavior prediction, in‑car speech</a:t>
            </a:r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sz="1500"/>
              <a:t>Generative Adversarial Networks (GANs): synthetic edge‑case data for robust training</a:t>
            </a:r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sz="1500"/>
              <a:t>Transformers &amp; Attention: sensor fusion and context‑aware decisions</a:t>
            </a:r>
          </a:p>
          <a:p>
            <a:pPr>
              <a:lnSpc>
                <a:spcPct val="90000"/>
              </a:lnSpc>
            </a:pPr>
            <a:endParaRPr lang="en-US" sz="1500"/>
          </a:p>
        </p:txBody>
      </p:sp>
      <p:sp>
        <p:nvSpPr>
          <p:cNvPr id="2063" name="Rounded Rectangle 16">
            <a:extLst>
              <a:ext uri="{FF2B5EF4-FFF2-40B4-BE49-F238E27FC236}">
                <a16:creationId xmlns:a16="http://schemas.microsoft.com/office/drawing/2014/main" id="{63A60C88-7443-4827-9241-5019758CB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648931"/>
            <a:ext cx="540702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A diagram of deep learning networks&#10;&#10;AI-generated content may be incorrect.">
            <a:extLst>
              <a:ext uri="{FF2B5EF4-FFF2-40B4-BE49-F238E27FC236}">
                <a16:creationId xmlns:a16="http://schemas.microsoft.com/office/drawing/2014/main" id="{F59FC29C-7F02-6ADD-F2B0-7B5AD5E03D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407" y="1712849"/>
            <a:ext cx="4744154" cy="3144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CFCE0C7-48F9-63D1-A246-B8D77020A6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56331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64"/>
    </mc:Choice>
    <mc:Fallback xmlns="">
      <p:transition spd="slow" advTm="176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2C567-0999-1C5A-70E0-56C83F33F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Industry 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45E42-F51B-C14E-9305-33D2F5440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1794094"/>
            <a:ext cx="10515600" cy="466725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Tesla Autopilot:</a:t>
            </a:r>
            <a:r>
              <a:rPr lang="en-US" dirty="0"/>
              <a:t> Vision‑only CNN + </a:t>
            </a:r>
            <a:r>
              <a:rPr lang="en-US" dirty="0" err="1"/>
              <a:t>HydraNet</a:t>
            </a:r>
            <a:r>
              <a:rPr lang="en-US" dirty="0"/>
              <a:t> + </a:t>
            </a:r>
            <a:r>
              <a:rPr lang="en-US" dirty="0" err="1"/>
              <a:t>spatio</a:t>
            </a:r>
            <a:r>
              <a:rPr lang="en-US" dirty="0"/>
              <a:t>‑temporal fusion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Waymo:</a:t>
            </a:r>
            <a:r>
              <a:rPr lang="en-US" dirty="0"/>
              <a:t> LiDAR + radar fusion, </a:t>
            </a:r>
            <a:r>
              <a:rPr lang="en-US" dirty="0" err="1"/>
              <a:t>VoxelNet</a:t>
            </a:r>
            <a:r>
              <a:rPr lang="en-US" dirty="0"/>
              <a:t>, GNNs for behavior prediction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NVIDIA Drive AGX:</a:t>
            </a:r>
            <a:r>
              <a:rPr lang="en-US" dirty="0"/>
              <a:t> CNNs, attention models, Omniverse simulation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Mobileye REM:</a:t>
            </a:r>
            <a:r>
              <a:rPr lang="en-US" dirty="0"/>
              <a:t> Crowd‑sourced HD mapping, multi‑camera perception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Cruise:</a:t>
            </a:r>
            <a:r>
              <a:rPr lang="en-US" dirty="0"/>
              <a:t> Deep RL for decision policies, multi‑sensor fusion in simulators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78D52D4-FA96-695E-E5AF-325879B224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56318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39"/>
    </mc:Choice>
    <mc:Fallback xmlns="">
      <p:transition spd="slow" advTm="369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381FF-CE7B-2956-958A-B3FF3AF7D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Cross‑Industry Case Studies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8018A-677C-9306-C6F8-7EC8B459E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246585"/>
            <a:ext cx="10018713" cy="3124201"/>
          </a:xfrm>
        </p:spPr>
        <p:txBody>
          <a:bodyPr/>
          <a:lstStyle/>
          <a:p>
            <a:pPr>
              <a:buNone/>
            </a:pPr>
            <a:r>
              <a:rPr lang="en-US" dirty="0"/>
              <a:t>Beyond Automotive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Precision Agriculture:</a:t>
            </a:r>
            <a:r>
              <a:rPr lang="en-US" dirty="0"/>
              <a:t> Autonomous weed detection &amp; crop monitoring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Healthcare Diagnostics:</a:t>
            </a:r>
            <a:r>
              <a:rPr lang="en-US" dirty="0"/>
              <a:t> CNNs &amp; RNNs for patient outcome forecasting and histopathology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High‑Performance Computing:</a:t>
            </a:r>
            <a:r>
              <a:rPr lang="en-US" dirty="0"/>
              <a:t> GPU/Cloud‑accelerated model training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F9DA475-2C8B-EC50-EDF9-A1837A5943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6275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85"/>
    </mc:Choice>
    <mc:Fallback xmlns="">
      <p:transition spd="slow" advTm="20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C1BF2-5B8D-9CA2-9322-2F25C39EC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Limitations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14537-A5DF-D7E4-779F-2EF1E91C4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Challenges in Deploying DL Systems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Safety &amp; Explainability:</a:t>
            </a:r>
            <a:r>
              <a:rPr lang="en-US" dirty="0"/>
              <a:t> Black‑box models hinder trust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Data Requirements:</a:t>
            </a:r>
            <a:r>
              <a:rPr lang="en-US" dirty="0"/>
              <a:t> Costly annotation, edge‑case scarcity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Inference Latency:</a:t>
            </a:r>
            <a:r>
              <a:rPr lang="en-US" dirty="0"/>
              <a:t> Real‑time bottlenecks on embedded hardware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Adversarial Attacks:</a:t>
            </a:r>
            <a:r>
              <a:rPr lang="en-US" dirty="0"/>
              <a:t> Vulnerability to input perturbations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Domain Generalization:</a:t>
            </a:r>
            <a:r>
              <a:rPr lang="en-US" dirty="0"/>
              <a:t> Overfitting to training conditions</a:t>
            </a:r>
          </a:p>
          <a:p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99C95F2-900A-8B6F-09B4-43CF02EE1F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2116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14"/>
    </mc:Choice>
    <mc:Fallback xmlns="">
      <p:transition spd="slow" advTm="20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C4B28-748C-4C78-81E5-F2577FBC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Current Research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0F2B2-31A6-10C1-DC77-DB5B76C53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Advancing ADAS through Research</a:t>
            </a:r>
          </a:p>
          <a:p>
            <a:pPr>
              <a:buFont typeface="+mj-lt"/>
              <a:buAutoNum type="arabicPeriod"/>
            </a:pPr>
            <a:r>
              <a:rPr lang="en-US" dirty="0"/>
              <a:t>Explainable Multi‑Sensor Fusion: Real‑time interpretability</a:t>
            </a:r>
          </a:p>
          <a:p>
            <a:pPr>
              <a:buFont typeface="+mj-lt"/>
              <a:buAutoNum type="arabicPeriod"/>
            </a:pPr>
            <a:r>
              <a:rPr lang="en-US" dirty="0"/>
              <a:t>Adversarial Defense: Robust training and certification</a:t>
            </a:r>
          </a:p>
          <a:p>
            <a:pPr>
              <a:buFont typeface="+mj-lt"/>
              <a:buAutoNum type="arabicPeriod"/>
            </a:pPr>
            <a:r>
              <a:rPr lang="en-US" dirty="0"/>
              <a:t>Domain Adaptation: Transfer learning for new environments</a:t>
            </a:r>
          </a:p>
          <a:p>
            <a:pPr>
              <a:buFont typeface="+mj-lt"/>
              <a:buAutoNum type="arabicPeriod"/>
            </a:pPr>
            <a:r>
              <a:rPr lang="en-US" dirty="0"/>
              <a:t>Edge‑Optimized Models: Pruning, quantization for fast inference</a:t>
            </a:r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D6F723A-58E4-E8EE-C822-CA89F34211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7542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19"/>
    </mc:Choice>
    <mc:Fallback xmlns="">
      <p:transition spd="slow" advTm="17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82</TotalTime>
  <Words>485</Words>
  <Application>Microsoft Office PowerPoint</Application>
  <PresentationFormat>Widescreen</PresentationFormat>
  <Paragraphs>65</Paragraphs>
  <Slides>12</Slides>
  <Notes>2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Arial</vt:lpstr>
      <vt:lpstr>Corbel</vt:lpstr>
      <vt:lpstr>Parallax</vt:lpstr>
      <vt:lpstr>Deep Learning in Advanced Driver Assistance Systems(ADAS): Innovations, Challenges, and Future Pathways</vt:lpstr>
      <vt:lpstr>Abstract &amp; Scope</vt:lpstr>
      <vt:lpstr>Introduction to Deep Learning </vt:lpstr>
      <vt:lpstr>Overview of ADAS and Deep Learning </vt:lpstr>
      <vt:lpstr>Core DL Techniques in ADAS</vt:lpstr>
      <vt:lpstr>Industry Implementations</vt:lpstr>
      <vt:lpstr>Cross‑Industry Case Studies</vt:lpstr>
      <vt:lpstr>Key Limitations</vt:lpstr>
      <vt:lpstr>Current Research</vt:lpstr>
      <vt:lpstr>Future Directions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arpitagrawal.agrawal422@outlook.com</dc:creator>
  <cp:lastModifiedBy>arpitagrawal.agrawal422@outlook.com</cp:lastModifiedBy>
  <cp:revision>5</cp:revision>
  <dcterms:created xsi:type="dcterms:W3CDTF">2025-04-30T01:47:23Z</dcterms:created>
  <dcterms:modified xsi:type="dcterms:W3CDTF">2025-04-30T04:06:11Z</dcterms:modified>
</cp:coreProperties>
</file>

<file path=docProps/thumbnail.jpeg>
</file>